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73" r:id="rId16"/>
    <p:sldId id="269" r:id="rId17"/>
    <p:sldId id="270" r:id="rId18"/>
    <p:sldId id="276"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6" d="100"/>
          <a:sy n="56" d="100"/>
        </p:scale>
        <p:origin x="-1188"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87F876-D4EA-4261-883F-A6785A66D922}"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238108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7F876-D4EA-4261-883F-A6785A66D922}"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585990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7F876-D4EA-4261-883F-A6785A66D922}"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312328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7F876-D4EA-4261-883F-A6785A66D922}"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218116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7F876-D4EA-4261-883F-A6785A66D922}"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266961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87F876-D4EA-4261-883F-A6785A66D922}" type="datetimeFigureOut">
              <a:rPr lang="en-US" smtClean="0"/>
              <a:t>7/4/2019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386196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87F876-D4EA-4261-883F-A6785A66D922}" type="datetimeFigureOut">
              <a:rPr lang="en-US" smtClean="0"/>
              <a:t>7/4/2019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2285163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87F876-D4EA-4261-883F-A6785A66D922}" type="datetimeFigureOut">
              <a:rPr lang="en-US" smtClean="0"/>
              <a:t>7/4/2019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23816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7F876-D4EA-4261-883F-A6785A66D922}" type="datetimeFigureOut">
              <a:rPr lang="en-US" smtClean="0"/>
              <a:t>7/4/2019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2686782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7F876-D4EA-4261-883F-A6785A66D922}" type="datetimeFigureOut">
              <a:rPr lang="en-US" smtClean="0"/>
              <a:t>7/4/2019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264702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7F876-D4EA-4261-883F-A6785A66D922}" type="datetimeFigureOut">
              <a:rPr lang="en-US" smtClean="0"/>
              <a:t>7/4/2019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FAE0E-1448-432C-B7CD-B22008194696}" type="slidenum">
              <a:rPr lang="en-US" smtClean="0"/>
              <a:t>‹#›</a:t>
            </a:fld>
            <a:endParaRPr lang="en-US"/>
          </a:p>
        </p:txBody>
      </p:sp>
    </p:spTree>
    <p:extLst>
      <p:ext uri="{BB962C8B-B14F-4D97-AF65-F5344CB8AC3E}">
        <p14:creationId xmlns:p14="http://schemas.microsoft.com/office/powerpoint/2010/main" val="91833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7F876-D4EA-4261-883F-A6785A66D922}" type="datetimeFigureOut">
              <a:rPr lang="en-US" smtClean="0"/>
              <a:t>7/4/2019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FAE0E-1448-432C-B7CD-B22008194696}" type="slidenum">
              <a:rPr lang="en-US" smtClean="0"/>
              <a:t>‹#›</a:t>
            </a:fld>
            <a:endParaRPr lang="en-US"/>
          </a:p>
        </p:txBody>
      </p:sp>
    </p:spTree>
    <p:extLst>
      <p:ext uri="{BB962C8B-B14F-4D97-AF65-F5344CB8AC3E}">
        <p14:creationId xmlns:p14="http://schemas.microsoft.com/office/powerpoint/2010/main" val="3345083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ontest-log-submission.arrl.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ontests.arrl.org/ContestResults/2018/IARU-HF-2018-FinalFullResult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IARU Championship</a:t>
            </a:r>
            <a:endParaRPr lang="en-US" dirty="0"/>
          </a:p>
        </p:txBody>
      </p:sp>
      <p:sp>
        <p:nvSpPr>
          <p:cNvPr id="3" name="Subtitle 2"/>
          <p:cNvSpPr>
            <a:spLocks noGrp="1"/>
          </p:cNvSpPr>
          <p:nvPr>
            <p:ph type="subTitle" idx="1"/>
          </p:nvPr>
        </p:nvSpPr>
        <p:spPr/>
        <p:txBody>
          <a:bodyPr>
            <a:normAutofit fontScale="85000" lnSpcReduction="20000"/>
          </a:bodyPr>
          <a:lstStyle/>
          <a:p>
            <a:r>
              <a:rPr lang="en-US" b="1" dirty="0"/>
              <a:t>Objective:</a:t>
            </a:r>
            <a:r>
              <a:rPr lang="en-US" dirty="0"/>
              <a:t> to contact as many other amateurs, especially IARU member society HQ stations, around the world as possible using the 160, 80, 40, 20, 15 and 10 meter bands</a:t>
            </a:r>
            <a:r>
              <a:rPr lang="en-US" dirty="0" smtClean="0"/>
              <a:t>.</a:t>
            </a:r>
          </a:p>
          <a:p>
            <a:endParaRPr lang="en-US" dirty="0"/>
          </a:p>
        </p:txBody>
      </p:sp>
    </p:spTree>
    <p:extLst>
      <p:ext uri="{BB962C8B-B14F-4D97-AF65-F5344CB8AC3E}">
        <p14:creationId xmlns:p14="http://schemas.microsoft.com/office/powerpoint/2010/main" val="2281620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 it in ASAP!</a:t>
            </a:r>
            <a:endParaRPr lang="en-US" dirty="0"/>
          </a:p>
        </p:txBody>
      </p:sp>
      <p:sp>
        <p:nvSpPr>
          <p:cNvPr id="3" name="Content Placeholder 2"/>
          <p:cNvSpPr>
            <a:spLocks noGrp="1"/>
          </p:cNvSpPr>
          <p:nvPr>
            <p:ph idx="1"/>
          </p:nvPr>
        </p:nvSpPr>
        <p:spPr/>
        <p:txBody>
          <a:bodyPr/>
          <a:lstStyle/>
          <a:p>
            <a:r>
              <a:rPr lang="en-US" b="1" dirty="0"/>
              <a:t>10.1. New 5-day log submission deadline</a:t>
            </a:r>
            <a:r>
              <a:rPr lang="en-US" dirty="0"/>
              <a:t>. Entries must be uploaded to the </a:t>
            </a:r>
            <a:r>
              <a:rPr lang="en-US" dirty="0">
                <a:hlinkClick r:id="rId2"/>
              </a:rPr>
              <a:t>web app</a:t>
            </a:r>
            <a:r>
              <a:rPr lang="en-US" dirty="0"/>
              <a:t> or postmarked </a:t>
            </a:r>
            <a:r>
              <a:rPr lang="en-US" u="sng" dirty="0"/>
              <a:t>no later than</a:t>
            </a:r>
            <a:r>
              <a:rPr lang="en-US" dirty="0"/>
              <a:t> 5 days after the end of the contest (</a:t>
            </a:r>
            <a:r>
              <a:rPr lang="en-US" b="1" dirty="0"/>
              <a:t>1200 UTC July 19, 2019</a:t>
            </a:r>
            <a:r>
              <a:rPr lang="en-US" dirty="0"/>
              <a:t>).</a:t>
            </a:r>
          </a:p>
        </p:txBody>
      </p:sp>
    </p:spTree>
    <p:extLst>
      <p:ext uri="{BB962C8B-B14F-4D97-AF65-F5344CB8AC3E}">
        <p14:creationId xmlns:p14="http://schemas.microsoft.com/office/powerpoint/2010/main" val="401878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 Zone Map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7850" y="1739106"/>
            <a:ext cx="5448300" cy="4248150"/>
          </a:xfrm>
        </p:spPr>
      </p:pic>
    </p:spTree>
    <p:extLst>
      <p:ext uri="{BB962C8B-B14F-4D97-AF65-F5344CB8AC3E}">
        <p14:creationId xmlns:p14="http://schemas.microsoft.com/office/powerpoint/2010/main" val="3143812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IARU Results</a:t>
            </a:r>
            <a:endParaRPr lang="en-US" dirty="0"/>
          </a:p>
        </p:txBody>
      </p:sp>
      <p:sp>
        <p:nvSpPr>
          <p:cNvPr id="3" name="Content Placeholder 2"/>
          <p:cNvSpPr>
            <a:spLocks noGrp="1"/>
          </p:cNvSpPr>
          <p:nvPr>
            <p:ph idx="1"/>
          </p:nvPr>
        </p:nvSpPr>
        <p:spPr/>
        <p:txBody>
          <a:bodyPr>
            <a:normAutofit fontScale="92500"/>
          </a:bodyPr>
          <a:lstStyle/>
          <a:p>
            <a:r>
              <a:rPr lang="en-US" dirty="0" smtClean="0">
                <a:hlinkClick r:id="rId2"/>
              </a:rPr>
              <a:t>https://contests.arrl.org/ContestResults/2018/IARU-HF-2018-FinalFullResults.pdf</a:t>
            </a:r>
            <a:endParaRPr lang="en-US" dirty="0" smtClean="0"/>
          </a:p>
          <a:p>
            <a:r>
              <a:rPr lang="en-US" dirty="0" smtClean="0"/>
              <a:t>A few top results from this club in 2018:</a:t>
            </a:r>
          </a:p>
          <a:p>
            <a:r>
              <a:rPr lang="en-US" dirty="0" smtClean="0"/>
              <a:t>CW HP S/O W5KFT (K5PI op) #7 US, N3BB #9 US</a:t>
            </a:r>
          </a:p>
          <a:p>
            <a:r>
              <a:rPr lang="en-US" dirty="0" smtClean="0"/>
              <a:t>CW LP S/O Unlimited AE5GT</a:t>
            </a:r>
          </a:p>
          <a:p>
            <a:r>
              <a:rPr lang="en-US" dirty="0" smtClean="0"/>
              <a:t>PH HP S/O Unlimited K5LLA</a:t>
            </a:r>
          </a:p>
          <a:p>
            <a:r>
              <a:rPr lang="en-US" dirty="0" smtClean="0"/>
              <a:t>CW HP S/O Unlimited AC4CA</a:t>
            </a:r>
          </a:p>
          <a:p>
            <a:r>
              <a:rPr lang="en-US" dirty="0" smtClean="0"/>
              <a:t>M/S Mixed HP K5TR #1 US!!!!</a:t>
            </a:r>
          </a:p>
          <a:p>
            <a:endParaRPr lang="en-US" dirty="0" smtClean="0"/>
          </a:p>
          <a:p>
            <a:pPr marL="0" indent="0">
              <a:buNone/>
            </a:pPr>
            <a:endParaRPr lang="en-US" dirty="0"/>
          </a:p>
        </p:txBody>
      </p:sp>
    </p:spTree>
    <p:extLst>
      <p:ext uri="{BB962C8B-B14F-4D97-AF65-F5344CB8AC3E}">
        <p14:creationId xmlns:p14="http://schemas.microsoft.com/office/powerpoint/2010/main" val="1733412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Tips</a:t>
            </a:r>
            <a:endParaRPr lang="en-US" dirty="0"/>
          </a:p>
        </p:txBody>
      </p:sp>
      <p:sp>
        <p:nvSpPr>
          <p:cNvPr id="3" name="Content Placeholder 2"/>
          <p:cNvSpPr>
            <a:spLocks noGrp="1"/>
          </p:cNvSpPr>
          <p:nvPr>
            <p:ph idx="1"/>
          </p:nvPr>
        </p:nvSpPr>
        <p:spPr/>
        <p:txBody>
          <a:bodyPr>
            <a:normAutofit fontScale="92500"/>
          </a:bodyPr>
          <a:lstStyle/>
          <a:p>
            <a:r>
              <a:rPr lang="en-US" dirty="0" smtClean="0"/>
              <a:t>This contest allow everyone to work everyone for points. Three  points for “East” and “West” and 1 point for “Central” US. Five points for other continents. (See US map for details if needed)</a:t>
            </a:r>
          </a:p>
          <a:p>
            <a:r>
              <a:rPr lang="en-US" dirty="0" smtClean="0"/>
              <a:t>Contacts for non-NA are worth five points. </a:t>
            </a:r>
          </a:p>
          <a:p>
            <a:r>
              <a:rPr lang="en-US" dirty="0" smtClean="0"/>
              <a:t>Contacts with ITU HQ stations are worth one point.</a:t>
            </a:r>
          </a:p>
          <a:p>
            <a:r>
              <a:rPr lang="en-US" dirty="0" err="1" smtClean="0"/>
              <a:t>Mults</a:t>
            </a:r>
            <a:r>
              <a:rPr lang="en-US" dirty="0" smtClean="0"/>
              <a:t> are key to a great score: Zones and ITU HQ stations (plus a few others like ITU area reps, etc.)</a:t>
            </a:r>
            <a:endParaRPr lang="en-US" dirty="0"/>
          </a:p>
        </p:txBody>
      </p:sp>
    </p:spTree>
    <p:extLst>
      <p:ext uri="{BB962C8B-B14F-4D97-AF65-F5344CB8AC3E}">
        <p14:creationId xmlns:p14="http://schemas.microsoft.com/office/powerpoint/2010/main" val="95697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N3BB-2018 IARU Rate Chart</a:t>
            </a:r>
            <a:endParaRPr lang="en-US" dirty="0"/>
          </a:p>
        </p:txBody>
      </p:sp>
      <p:graphicFrame>
        <p:nvGraphicFramePr>
          <p:cNvPr id="4" name="Content Placeholder 3"/>
          <p:cNvGraphicFramePr>
            <a:graphicFrameLocks noGrp="1"/>
          </p:cNvGraphicFramePr>
          <p:nvPr>
            <p:ph idx="1"/>
          </p:nvPr>
        </p:nvGraphicFramePr>
        <p:xfrm>
          <a:off x="2285807" y="1600206"/>
          <a:ext cx="4572386" cy="4525950"/>
        </p:xfrm>
        <a:graphic>
          <a:graphicData uri="http://schemas.openxmlformats.org/drawingml/2006/table">
            <a:tbl>
              <a:tblPr>
                <a:tableStyleId>{5C22544A-7EE6-4342-B048-85BDC9FD1C3A}</a:tableStyleId>
              </a:tblPr>
              <a:tblGrid>
                <a:gridCol w="673092"/>
                <a:gridCol w="557042"/>
                <a:gridCol w="557042"/>
                <a:gridCol w="557042"/>
                <a:gridCol w="557042"/>
                <a:gridCol w="557042"/>
                <a:gridCol w="557042"/>
                <a:gridCol w="557042"/>
              </a:tblGrid>
              <a:tr h="174075">
                <a:tc>
                  <a:txBody>
                    <a:bodyPr/>
                    <a:lstStyle/>
                    <a:p>
                      <a:pPr algn="l" fontAlgn="b"/>
                      <a:r>
                        <a:rPr lang="en-US" sz="1000" u="none" strike="noStrike">
                          <a:effectLst/>
                        </a:rPr>
                        <a:t>Hour (Zulu)</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160CW</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80CW</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40CW</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20CW</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15CW</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10CW</a:t>
                      </a:r>
                      <a:endParaRPr lang="en-US" sz="1000" b="0" i="0" u="none" strike="noStrike">
                        <a:solidFill>
                          <a:srgbClr val="000000"/>
                        </a:solidFill>
                        <a:effectLst/>
                        <a:latin typeface="Calibri"/>
                      </a:endParaRPr>
                    </a:p>
                  </a:txBody>
                  <a:tcPr marL="8704" marR="8704" marT="8704" marB="0" anchor="b"/>
                </a:tc>
              </a:tr>
              <a:tr h="174075">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12</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126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13</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52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53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14</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66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59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15</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105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8</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24</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16</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121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17</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77</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18</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77</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18</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19</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12</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20</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17</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54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21</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22</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114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23</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66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82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2</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8</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92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3</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52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86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28</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72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7</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8</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8</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9</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19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50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10</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11</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7</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86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dirty="0">
                          <a:effectLst/>
                        </a:rPr>
                        <a:t>0</a:t>
                      </a:r>
                      <a:endParaRPr lang="en-US" sz="1000" b="0" i="0" u="none" strike="noStrike" dirty="0">
                        <a:solidFill>
                          <a:srgbClr val="000000"/>
                        </a:solidFill>
                        <a:effectLst/>
                        <a:latin typeface="Calibri"/>
                      </a:endParaRPr>
                    </a:p>
                  </a:txBody>
                  <a:tcPr marL="8704" marR="8704" marT="8704" marB="0" anchor="b"/>
                </a:tc>
              </a:tr>
            </a:tbl>
          </a:graphicData>
        </a:graphic>
      </p:graphicFrame>
    </p:spTree>
    <p:extLst>
      <p:ext uri="{BB962C8B-B14F-4D97-AF65-F5344CB8AC3E}">
        <p14:creationId xmlns:p14="http://schemas.microsoft.com/office/powerpoint/2010/main" val="1795330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N3BB SO2R Operating Position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2904" y="1600200"/>
            <a:ext cx="6038192" cy="4525963"/>
          </a:xfrm>
        </p:spPr>
      </p:pic>
    </p:spTree>
    <p:extLst>
      <p:ext uri="{BB962C8B-B14F-4D97-AF65-F5344CB8AC3E}">
        <p14:creationId xmlns:p14="http://schemas.microsoft.com/office/powerpoint/2010/main" val="3523864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There’s More!</a:t>
            </a:r>
            <a:endParaRPr lang="en-US" dirty="0"/>
          </a:p>
        </p:txBody>
      </p:sp>
      <p:sp>
        <p:nvSpPr>
          <p:cNvPr id="3" name="Content Placeholder 2"/>
          <p:cNvSpPr>
            <a:spLocks noGrp="1"/>
          </p:cNvSpPr>
          <p:nvPr>
            <p:ph idx="1"/>
          </p:nvPr>
        </p:nvSpPr>
        <p:spPr/>
        <p:txBody>
          <a:bodyPr/>
          <a:lstStyle/>
          <a:p>
            <a:r>
              <a:rPr lang="en-US" dirty="0" smtClean="0"/>
              <a:t>The NS (NCCC Sprint) CW Thursday Night Madness-the mini-sprint</a:t>
            </a:r>
          </a:p>
          <a:p>
            <a:r>
              <a:rPr lang="en-US" dirty="0" smtClean="0"/>
              <a:t>Only 30 minutes long, 0230-0300Z (Friday Zulu) </a:t>
            </a:r>
          </a:p>
          <a:p>
            <a:r>
              <a:rPr lang="en-US" dirty="0" smtClean="0"/>
              <a:t>Five bands, with 5-10 mins/band max (no 10)</a:t>
            </a:r>
          </a:p>
          <a:p>
            <a:r>
              <a:rPr lang="en-US" dirty="0" smtClean="0"/>
              <a:t>High speed, 30-38 WPM, but 20-25 WPM is acceptable (WA6URY remote from Tokyo)</a:t>
            </a:r>
          </a:p>
          <a:p>
            <a:r>
              <a:rPr lang="en-US" dirty="0" smtClean="0"/>
              <a:t>039-048 on all but 160 (015-018)</a:t>
            </a:r>
            <a:endParaRPr lang="en-US" dirty="0"/>
          </a:p>
        </p:txBody>
      </p:sp>
    </p:spTree>
    <p:extLst>
      <p:ext uri="{BB962C8B-B14F-4D97-AF65-F5344CB8AC3E}">
        <p14:creationId xmlns:p14="http://schemas.microsoft.com/office/powerpoint/2010/main" val="2352800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 … Continued</a:t>
            </a:r>
            <a:endParaRPr lang="en-US" dirty="0"/>
          </a:p>
        </p:txBody>
      </p:sp>
      <p:sp>
        <p:nvSpPr>
          <p:cNvPr id="3" name="Content Placeholder 2"/>
          <p:cNvSpPr>
            <a:spLocks noGrp="1"/>
          </p:cNvSpPr>
          <p:nvPr>
            <p:ph idx="1"/>
          </p:nvPr>
        </p:nvSpPr>
        <p:spPr/>
        <p:txBody>
          <a:bodyPr/>
          <a:lstStyle/>
          <a:p>
            <a:r>
              <a:rPr lang="en-US" dirty="0" smtClean="0"/>
              <a:t>Start on the highest  band open, and QSY lower in freq. End up on 80 or 160. </a:t>
            </a:r>
          </a:p>
          <a:p>
            <a:r>
              <a:rPr lang="en-US" dirty="0" err="1" smtClean="0"/>
              <a:t>Mults</a:t>
            </a:r>
            <a:r>
              <a:rPr lang="en-US" dirty="0" smtClean="0"/>
              <a:t> count on each band. </a:t>
            </a:r>
          </a:p>
          <a:p>
            <a:r>
              <a:rPr lang="en-US" dirty="0" smtClean="0"/>
              <a:t>Exchange: #, Name, State</a:t>
            </a:r>
          </a:p>
          <a:p>
            <a:r>
              <a:rPr lang="en-US" dirty="0" smtClean="0"/>
              <a:t>Sprint QSY rules (the only way to beat “The Force” .. K5NA) … smiley face here </a:t>
            </a:r>
            <a:r>
              <a:rPr lang="en-US" dirty="0" smtClean="0">
                <a:sym typeface="Wingdings" panose="05000000000000000000" pitchFamily="2" charset="2"/>
              </a:rPr>
              <a:t></a:t>
            </a:r>
          </a:p>
          <a:p>
            <a:r>
              <a:rPr lang="en-US" dirty="0" smtClean="0">
                <a:sym typeface="Wingdings" panose="05000000000000000000" pitchFamily="2" charset="2"/>
              </a:rPr>
              <a:t>CQ and QSO and QSY</a:t>
            </a:r>
          </a:p>
          <a:p>
            <a:r>
              <a:rPr lang="en-US" dirty="0" smtClean="0">
                <a:sym typeface="Wingdings" panose="05000000000000000000" pitchFamily="2" charset="2"/>
              </a:rPr>
              <a:t>S&amp;P call a </a:t>
            </a:r>
            <a:r>
              <a:rPr lang="en-US" dirty="0" err="1" smtClean="0">
                <a:sym typeface="Wingdings" panose="05000000000000000000" pitchFamily="2" charset="2"/>
              </a:rPr>
              <a:t>CQer</a:t>
            </a:r>
            <a:r>
              <a:rPr lang="en-US" dirty="0" smtClean="0">
                <a:sym typeface="Wingdings" panose="05000000000000000000" pitchFamily="2" charset="2"/>
              </a:rPr>
              <a:t>, QSO, and then stay 1 QSO. </a:t>
            </a:r>
            <a:endParaRPr lang="en-US" dirty="0"/>
          </a:p>
        </p:txBody>
      </p:sp>
    </p:spTree>
    <p:extLst>
      <p:ext uri="{BB962C8B-B14F-4D97-AF65-F5344CB8AC3E}">
        <p14:creationId xmlns:p14="http://schemas.microsoft.com/office/powerpoint/2010/main" val="2219529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“Sprint QSY Format” is important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CQ NS W9RE (Short and sweet CQ)</a:t>
            </a:r>
          </a:p>
          <a:p>
            <a:r>
              <a:rPr lang="en-US" dirty="0" smtClean="0"/>
              <a:t>N3BB (One call only unless needed)</a:t>
            </a:r>
          </a:p>
          <a:p>
            <a:r>
              <a:rPr lang="en-US" dirty="0" smtClean="0"/>
              <a:t>N3BB W9RE #100 MIKE IN (Note, W9RE send his call at front)</a:t>
            </a:r>
          </a:p>
          <a:p>
            <a:r>
              <a:rPr lang="en-US" dirty="0" smtClean="0"/>
              <a:t>W9RE #98 JIM TX N3BB (Note, N3BB sends his call at the end)</a:t>
            </a:r>
          </a:p>
          <a:p>
            <a:r>
              <a:rPr lang="en-US" dirty="0" smtClean="0"/>
              <a:t>R  (Note, essential to wait for QSL)</a:t>
            </a:r>
          </a:p>
          <a:p>
            <a:r>
              <a:rPr lang="en-US" dirty="0" smtClean="0"/>
              <a:t>(W9RE Must QSY away to a different </a:t>
            </a:r>
            <a:r>
              <a:rPr lang="en-US" dirty="0" err="1" smtClean="0"/>
              <a:t>freq</a:t>
            </a:r>
            <a:r>
              <a:rPr lang="en-US" dirty="0" smtClean="0"/>
              <a:t> or different band)</a:t>
            </a:r>
          </a:p>
          <a:p>
            <a:r>
              <a:rPr lang="en-US" dirty="0" smtClean="0"/>
              <a:t>KZ5D</a:t>
            </a:r>
          </a:p>
          <a:p>
            <a:r>
              <a:rPr lang="en-US" dirty="0" smtClean="0"/>
              <a:t>KZ5D N3BB 99 JIM TX (N3BB sends his call at the front end) </a:t>
            </a:r>
          </a:p>
          <a:p>
            <a:r>
              <a:rPr lang="en-US" dirty="0" smtClean="0"/>
              <a:t>N3BB #96 ART LA KZ5D (KZ5D’s call is at the end)</a:t>
            </a:r>
          </a:p>
          <a:p>
            <a:r>
              <a:rPr lang="en-US" dirty="0" smtClean="0"/>
              <a:t>TU (QSL at end confirms all OK, no repeats needed…</a:t>
            </a:r>
          </a:p>
          <a:p>
            <a:r>
              <a:rPr lang="en-US" dirty="0" smtClean="0"/>
              <a:t>N4AF (N4AF calls knowing he is calling KZ5D)</a:t>
            </a:r>
          </a:p>
          <a:p>
            <a:r>
              <a:rPr lang="en-US" dirty="0" smtClean="0"/>
              <a:t>N4AF KZ5D #97 ART LA</a:t>
            </a:r>
          </a:p>
          <a:p>
            <a:r>
              <a:rPr lang="en-US" dirty="0" err="1" smtClean="0"/>
              <a:t>etc</a:t>
            </a:r>
            <a:endParaRPr lang="en-US" dirty="0" smtClean="0"/>
          </a:p>
          <a:p>
            <a:endParaRPr lang="en-US" dirty="0"/>
          </a:p>
        </p:txBody>
      </p:sp>
    </p:spTree>
    <p:extLst>
      <p:ext uri="{BB962C8B-B14F-4D97-AF65-F5344CB8AC3E}">
        <p14:creationId xmlns:p14="http://schemas.microsoft.com/office/powerpoint/2010/main" val="1994652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 Sprint</a:t>
            </a:r>
            <a:endParaRPr lang="en-US" dirty="0"/>
          </a:p>
        </p:txBody>
      </p:sp>
      <p:sp>
        <p:nvSpPr>
          <p:cNvPr id="3" name="Content Placeholder 2"/>
          <p:cNvSpPr>
            <a:spLocks noGrp="1"/>
          </p:cNvSpPr>
          <p:nvPr>
            <p:ph idx="1"/>
          </p:nvPr>
        </p:nvSpPr>
        <p:spPr/>
        <p:txBody>
          <a:bodyPr/>
          <a:lstStyle/>
          <a:p>
            <a:r>
              <a:rPr lang="en-US" dirty="0" smtClean="0"/>
              <a:t>Not a lot of </a:t>
            </a:r>
            <a:r>
              <a:rPr lang="en-US" dirty="0" err="1" smtClean="0"/>
              <a:t>Tejas</a:t>
            </a:r>
            <a:r>
              <a:rPr lang="en-US" dirty="0" smtClean="0"/>
              <a:t> activity: N3BB, KG5U for the most part, with K0NM occasionally. </a:t>
            </a:r>
          </a:p>
          <a:p>
            <a:r>
              <a:rPr lang="en-US" dirty="0" smtClean="0"/>
              <a:t>We are “King” on 15 and 20, with East to West propagation</a:t>
            </a:r>
          </a:p>
          <a:p>
            <a:r>
              <a:rPr lang="en-US" dirty="0" smtClean="0"/>
              <a:t>Ditto on 40. Yeah!</a:t>
            </a:r>
          </a:p>
          <a:p>
            <a:r>
              <a:rPr lang="en-US" dirty="0" smtClean="0"/>
              <a:t>We struggle on 80, as too far from the East and Midwest concentration</a:t>
            </a:r>
          </a:p>
          <a:p>
            <a:r>
              <a:rPr lang="en-US" dirty="0" smtClean="0"/>
              <a:t>Good luck on 160! </a:t>
            </a:r>
            <a:endParaRPr lang="en-US" dirty="0"/>
          </a:p>
        </p:txBody>
      </p:sp>
    </p:spTree>
    <p:extLst>
      <p:ext uri="{BB962C8B-B14F-4D97-AF65-F5344CB8AC3E}">
        <p14:creationId xmlns:p14="http://schemas.microsoft.com/office/powerpoint/2010/main" val="4111017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IARU</a:t>
            </a:r>
            <a:endParaRPr lang="en-US" dirty="0"/>
          </a:p>
        </p:txBody>
      </p:sp>
      <p:sp>
        <p:nvSpPr>
          <p:cNvPr id="3" name="Content Placeholder 2"/>
          <p:cNvSpPr>
            <a:spLocks noGrp="1"/>
          </p:cNvSpPr>
          <p:nvPr>
            <p:ph idx="1"/>
          </p:nvPr>
        </p:nvSpPr>
        <p:spPr/>
        <p:txBody>
          <a:bodyPr/>
          <a:lstStyle/>
          <a:p>
            <a:r>
              <a:rPr lang="en-US" dirty="0"/>
              <a:t>The second full weekend of July, beginning 1200 UTC Saturday and ending 1159 UTC Sunday (</a:t>
            </a:r>
            <a:r>
              <a:rPr lang="en-US" b="1" dirty="0"/>
              <a:t>July 13-14, 2019)</a:t>
            </a:r>
            <a:r>
              <a:rPr lang="en-US" dirty="0"/>
              <a:t>. Both Single and Multi operator stations may operate the entire 24-hour period</a:t>
            </a:r>
            <a:r>
              <a:rPr lang="en-US" dirty="0" smtClean="0"/>
              <a:t>.</a:t>
            </a:r>
          </a:p>
          <a:p>
            <a:r>
              <a:rPr lang="en-US" dirty="0" smtClean="0"/>
              <a:t>The starting time is (finally) great for here, as the contest starts at 7 am, so we can get a good sleep in and get up and hit it!</a:t>
            </a:r>
          </a:p>
          <a:p>
            <a:endParaRPr lang="en-US" dirty="0" smtClean="0"/>
          </a:p>
          <a:p>
            <a:endParaRPr lang="en-US" dirty="0"/>
          </a:p>
        </p:txBody>
      </p:sp>
    </p:spTree>
    <p:extLst>
      <p:ext uri="{BB962C8B-B14F-4D97-AF65-F5344CB8AC3E}">
        <p14:creationId xmlns:p14="http://schemas.microsoft.com/office/powerpoint/2010/main" val="1688540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All</a:t>
            </a:r>
            <a:r>
              <a:rPr lang="en-US" smtClean="0"/>
              <a:t>, Folks!</a:t>
            </a:r>
            <a:endParaRPr lang="en-US" dirty="0"/>
          </a:p>
        </p:txBody>
      </p:sp>
      <p:sp>
        <p:nvSpPr>
          <p:cNvPr id="3" name="Content Placeholder 2"/>
          <p:cNvSpPr>
            <a:spLocks noGrp="1"/>
          </p:cNvSpPr>
          <p:nvPr>
            <p:ph idx="1"/>
          </p:nvPr>
        </p:nvSpPr>
        <p:spPr/>
        <p:txBody>
          <a:bodyPr/>
          <a:lstStyle/>
          <a:p>
            <a:r>
              <a:rPr lang="en-US" dirty="0" smtClean="0"/>
              <a:t>Questions? </a:t>
            </a:r>
            <a:endParaRPr lang="en-US" dirty="0"/>
          </a:p>
        </p:txBody>
      </p:sp>
    </p:spTree>
    <p:extLst>
      <p:ext uri="{BB962C8B-B14F-4D97-AF65-F5344CB8AC3E}">
        <p14:creationId xmlns:p14="http://schemas.microsoft.com/office/powerpoint/2010/main" val="165471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IARU Entry Classes</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b="1" dirty="0"/>
              <a:t>4.1. Single Operator</a:t>
            </a:r>
            <a:endParaRPr lang="en-US" dirty="0"/>
          </a:p>
          <a:p>
            <a:pPr fontAlgn="base"/>
            <a:r>
              <a:rPr lang="en-US" b="1" dirty="0"/>
              <a:t>4.1.1.</a:t>
            </a:r>
            <a:r>
              <a:rPr lang="en-US" dirty="0"/>
              <a:t> Categories</a:t>
            </a:r>
          </a:p>
          <a:p>
            <a:pPr fontAlgn="base"/>
            <a:r>
              <a:rPr lang="en-US" b="1" dirty="0"/>
              <a:t>4.1.1.1</a:t>
            </a:r>
            <a:r>
              <a:rPr lang="en-US" dirty="0"/>
              <a:t>. Phone only – High, Low and QRP power levels</a:t>
            </a:r>
          </a:p>
          <a:p>
            <a:pPr fontAlgn="base"/>
            <a:r>
              <a:rPr lang="en-US" b="1" dirty="0"/>
              <a:t>4.1.1.2.</a:t>
            </a:r>
            <a:r>
              <a:rPr lang="en-US" dirty="0"/>
              <a:t> CW only – High, Low, and QRP Power levels</a:t>
            </a:r>
          </a:p>
          <a:p>
            <a:pPr fontAlgn="base"/>
            <a:r>
              <a:rPr lang="en-US" b="1" dirty="0"/>
              <a:t>4.1.1.3.</a:t>
            </a:r>
            <a:r>
              <a:rPr lang="en-US" dirty="0"/>
              <a:t> Mixed mode – High, Low and QRP Power levels</a:t>
            </a:r>
          </a:p>
          <a:p>
            <a:pPr fontAlgn="base"/>
            <a:r>
              <a:rPr lang="en-US" b="1" dirty="0"/>
              <a:t>4.1.2. </a:t>
            </a:r>
            <a:r>
              <a:rPr lang="en-US" dirty="0"/>
              <a:t>One person performs all operating and logging functions.</a:t>
            </a:r>
          </a:p>
          <a:p>
            <a:pPr fontAlgn="base"/>
            <a:r>
              <a:rPr lang="en-US" b="1" dirty="0"/>
              <a:t>4.1.3.</a:t>
            </a:r>
            <a:r>
              <a:rPr lang="en-US" dirty="0"/>
              <a:t> Use of spotting nets, packet, or multi-channel decoders (such as CW Skimmer) is not permitted. Single-operator stations that use spotting nets, packet or multi-channel decoders will be reclassified to the applicable Single Operator Unlimited category.</a:t>
            </a:r>
          </a:p>
          <a:p>
            <a:pPr fontAlgn="base"/>
            <a:r>
              <a:rPr lang="en-US" b="1" dirty="0"/>
              <a:t>4.1.4. </a:t>
            </a:r>
            <a:r>
              <a:rPr lang="en-US" dirty="0"/>
              <a:t>All operators must observe the amateur radio regulations of their country at all times.</a:t>
            </a:r>
          </a:p>
          <a:p>
            <a:pPr fontAlgn="base"/>
            <a:r>
              <a:rPr lang="en-US" b="1" dirty="0"/>
              <a:t>4.1.5.</a:t>
            </a:r>
            <a:r>
              <a:rPr lang="en-US" dirty="0"/>
              <a:t> Single operator stations are allowed only one transmitted signal at any given time.</a:t>
            </a:r>
          </a:p>
          <a:p>
            <a:endParaRPr lang="en-US" dirty="0"/>
          </a:p>
        </p:txBody>
      </p:sp>
    </p:spTree>
    <p:extLst>
      <p:ext uri="{BB962C8B-B14F-4D97-AF65-F5344CB8AC3E}">
        <p14:creationId xmlns:p14="http://schemas.microsoft.com/office/powerpoint/2010/main" val="1269125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IARU Entry Classes</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b="1" dirty="0"/>
              <a:t>4.2. Single Operator Unlimited</a:t>
            </a:r>
            <a:endParaRPr lang="en-US" dirty="0"/>
          </a:p>
          <a:p>
            <a:pPr fontAlgn="base"/>
            <a:r>
              <a:rPr lang="en-US" b="1" dirty="0"/>
              <a:t>4.2.1.</a:t>
            </a:r>
            <a:r>
              <a:rPr lang="en-US" dirty="0"/>
              <a:t> Categories</a:t>
            </a:r>
          </a:p>
          <a:p>
            <a:pPr fontAlgn="base"/>
            <a:r>
              <a:rPr lang="en-US" b="1" dirty="0"/>
              <a:t>4.2.1.1</a:t>
            </a:r>
            <a:r>
              <a:rPr lang="en-US" dirty="0"/>
              <a:t>. Phone only – High, Low and QRP power levels</a:t>
            </a:r>
          </a:p>
          <a:p>
            <a:pPr fontAlgn="base"/>
            <a:r>
              <a:rPr lang="en-US" b="1" dirty="0"/>
              <a:t>4.2.1.2.</a:t>
            </a:r>
            <a:r>
              <a:rPr lang="en-US" dirty="0"/>
              <a:t> CW only – High, Low, and QRP Power levels</a:t>
            </a:r>
          </a:p>
          <a:p>
            <a:pPr fontAlgn="base"/>
            <a:r>
              <a:rPr lang="en-US" b="1" dirty="0"/>
              <a:t>4.2.1.3.</a:t>
            </a:r>
            <a:r>
              <a:rPr lang="en-US" dirty="0"/>
              <a:t> Mixed mode – High, Low and QRP Power levels</a:t>
            </a:r>
          </a:p>
          <a:p>
            <a:pPr fontAlgn="base"/>
            <a:r>
              <a:rPr lang="en-US" b="1" dirty="0"/>
              <a:t>4.2.2. </a:t>
            </a:r>
            <a:r>
              <a:rPr lang="en-US" dirty="0"/>
              <a:t>One person performs all operating and logging functions.</a:t>
            </a:r>
          </a:p>
          <a:p>
            <a:pPr fontAlgn="base"/>
            <a:r>
              <a:rPr lang="en-US" b="1" dirty="0"/>
              <a:t>4.2.3. </a:t>
            </a:r>
            <a:r>
              <a:rPr lang="en-US" dirty="0"/>
              <a:t>All operators must observe the amateur radio regulations of their country at all times.</a:t>
            </a:r>
          </a:p>
          <a:p>
            <a:pPr fontAlgn="base"/>
            <a:r>
              <a:rPr lang="en-US" b="1" dirty="0"/>
              <a:t>4.2.4.</a:t>
            </a:r>
            <a:r>
              <a:rPr lang="en-US" dirty="0"/>
              <a:t> Single operator stations are allowed only one transmitted signal at any given time.</a:t>
            </a:r>
          </a:p>
          <a:p>
            <a:endParaRPr lang="en-US" dirty="0"/>
          </a:p>
        </p:txBody>
      </p:sp>
    </p:spTree>
    <p:extLst>
      <p:ext uri="{BB962C8B-B14F-4D97-AF65-F5344CB8AC3E}">
        <p14:creationId xmlns:p14="http://schemas.microsoft.com/office/powerpoint/2010/main" val="2234996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IARU Entry Classes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dirty="0"/>
              <a:t>4.3. Multi Operator, Single Transmitter, Mixed Mode Only</a:t>
            </a:r>
            <a:endParaRPr lang="en-US" dirty="0"/>
          </a:p>
          <a:p>
            <a:pPr fontAlgn="base"/>
            <a:r>
              <a:rPr lang="en-US" b="1" dirty="0"/>
              <a:t>4.3.1. </a:t>
            </a:r>
            <a:r>
              <a:rPr lang="en-US" dirty="0"/>
              <a:t>Must remain on a band and mode for at least 10 minutes before changing bands or modes. There are no exceptions. The “10 minute clock” starts when a QSO is logged.</a:t>
            </a:r>
          </a:p>
          <a:p>
            <a:pPr fontAlgn="base"/>
            <a:r>
              <a:rPr lang="en-US" b="1" dirty="0"/>
              <a:t>4.3.2.</a:t>
            </a:r>
            <a:r>
              <a:rPr lang="en-US" dirty="0"/>
              <a:t> Only one transmitted signal is allowed at any given time. There are no exceptions.</a:t>
            </a:r>
          </a:p>
          <a:p>
            <a:pPr fontAlgn="base"/>
            <a:r>
              <a:rPr lang="en-US" b="1" dirty="0"/>
              <a:t>4.3.2.1.  </a:t>
            </a:r>
            <a:r>
              <a:rPr lang="en-US" dirty="0"/>
              <a:t>Alternating CQs on two or more frequencies on the same band is not permitted.</a:t>
            </a:r>
          </a:p>
          <a:p>
            <a:pPr fontAlgn="base"/>
            <a:r>
              <a:rPr lang="en-US" b="1" dirty="0"/>
              <a:t>4.3.3.</a:t>
            </a:r>
            <a:r>
              <a:rPr lang="en-US" dirty="0"/>
              <a:t> All operators must observe the amateur radio regulations of their country at all times.</a:t>
            </a:r>
          </a:p>
          <a:p>
            <a:pPr fontAlgn="base"/>
            <a:r>
              <a:rPr lang="en-US" b="1" dirty="0"/>
              <a:t>4.3.4. </a:t>
            </a:r>
            <a:r>
              <a:rPr lang="en-US" dirty="0"/>
              <a:t>Violation of the band change rules will reclassify the entry as a </a:t>
            </a:r>
            <a:r>
              <a:rPr lang="en-US" dirty="0" err="1"/>
              <a:t>checklog</a:t>
            </a:r>
            <a:r>
              <a:rPr lang="en-US" dirty="0"/>
              <a:t>.</a:t>
            </a:r>
          </a:p>
          <a:p>
            <a:endParaRPr lang="en-US" dirty="0"/>
          </a:p>
        </p:txBody>
      </p:sp>
    </p:spTree>
    <p:extLst>
      <p:ext uri="{BB962C8B-B14F-4D97-AF65-F5344CB8AC3E}">
        <p14:creationId xmlns:p14="http://schemas.microsoft.com/office/powerpoint/2010/main" val="3614753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IARU HQ Station</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b="1" dirty="0"/>
              <a:t>4.4. IARU Member Society HQ Station</a:t>
            </a:r>
            <a:endParaRPr lang="en-US" dirty="0"/>
          </a:p>
          <a:p>
            <a:pPr fontAlgn="base"/>
            <a:r>
              <a:rPr lang="en-US" b="1" dirty="0"/>
              <a:t>4.4.1.</a:t>
            </a:r>
            <a:r>
              <a:rPr lang="en-US" dirty="0"/>
              <a:t> May have only one transmitted signal per band mode (160 CW, 160 Phone, 80 CW, 80 Phone, 40 CW, 40 Phone, 20 CW, 20 Phone, 15 CW, 15 Phone, 10 CW, 10 Phone) at the same time.</a:t>
            </a:r>
          </a:p>
          <a:p>
            <a:pPr fontAlgn="base"/>
            <a:r>
              <a:rPr lang="en-US" b="1" dirty="0"/>
              <a:t>4.4.2.</a:t>
            </a:r>
            <a:r>
              <a:rPr lang="en-US" dirty="0"/>
              <a:t> All stations involved in an HQ operation must be in a single ITU zone.</a:t>
            </a:r>
          </a:p>
          <a:p>
            <a:pPr fontAlgn="base"/>
            <a:r>
              <a:rPr lang="en-US" b="1" dirty="0"/>
              <a:t>4.4.3. </a:t>
            </a:r>
            <a:r>
              <a:rPr lang="en-US" dirty="0"/>
              <a:t>Only one HQ station </a:t>
            </a:r>
            <a:r>
              <a:rPr lang="en-US" dirty="0" err="1"/>
              <a:t>callsign</a:t>
            </a:r>
            <a:r>
              <a:rPr lang="en-US" dirty="0"/>
              <a:t> per member society per band mode is permitted (160 CW, 160 Phone, 80 CW, 80 Phone, 40 CW, 40 Phone, 20 CW, 20 Phone, 15 CW, 15 Phone, 10 CW, 10 Phone).</a:t>
            </a:r>
          </a:p>
          <a:p>
            <a:endParaRPr lang="en-US" dirty="0"/>
          </a:p>
        </p:txBody>
      </p:sp>
    </p:spTree>
    <p:extLst>
      <p:ext uri="{BB962C8B-B14F-4D97-AF65-F5344CB8AC3E}">
        <p14:creationId xmlns:p14="http://schemas.microsoft.com/office/powerpoint/2010/main" val="1553379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IARU Exchange Info</a:t>
            </a:r>
            <a:endParaRPr lang="en-US" dirty="0"/>
          </a:p>
        </p:txBody>
      </p:sp>
      <p:sp>
        <p:nvSpPr>
          <p:cNvPr id="3" name="Content Placeholder 2"/>
          <p:cNvSpPr>
            <a:spLocks noGrp="1"/>
          </p:cNvSpPr>
          <p:nvPr>
            <p:ph idx="1"/>
          </p:nvPr>
        </p:nvSpPr>
        <p:spPr/>
        <p:txBody>
          <a:bodyPr>
            <a:normAutofit lnSpcReduction="10000"/>
          </a:bodyPr>
          <a:lstStyle/>
          <a:p>
            <a:pPr fontAlgn="base"/>
            <a:r>
              <a:rPr lang="en-US" b="1" dirty="0"/>
              <a:t>5.1. </a:t>
            </a:r>
            <a:r>
              <a:rPr lang="en-US" dirty="0"/>
              <a:t>IARU member society HQ stations send signal report and official IARU member society abbreviation. IARU International Secretariat club station NU1AW counts as a HQ </a:t>
            </a:r>
            <a:r>
              <a:rPr lang="en-US"/>
              <a:t>station</a:t>
            </a:r>
            <a:r>
              <a:rPr lang="en-US" smtClean="0"/>
              <a:t>.</a:t>
            </a:r>
          </a:p>
          <a:p>
            <a:pPr fontAlgn="base"/>
            <a:r>
              <a:rPr lang="en-US" smtClean="0"/>
              <a:t> </a:t>
            </a:r>
            <a:r>
              <a:rPr lang="en-US" dirty="0"/>
              <a:t>Members of the IARU Administrative Council and the three IARU regional Executive committees send “AC,” “R1,””R2,” and “R3” as appropriate.</a:t>
            </a:r>
          </a:p>
          <a:p>
            <a:pPr fontAlgn="base"/>
            <a:r>
              <a:rPr lang="en-US" b="1" dirty="0"/>
              <a:t>5.2. </a:t>
            </a:r>
            <a:r>
              <a:rPr lang="en-US" dirty="0"/>
              <a:t>All others send signal report and ITU zone.</a:t>
            </a:r>
          </a:p>
          <a:p>
            <a:endParaRPr lang="en-US" dirty="0"/>
          </a:p>
        </p:txBody>
      </p:sp>
    </p:spTree>
    <p:extLst>
      <p:ext uri="{BB962C8B-B14F-4D97-AF65-F5344CB8AC3E}">
        <p14:creationId xmlns:p14="http://schemas.microsoft.com/office/powerpoint/2010/main" val="3498641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QSO Points</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b="1" dirty="0"/>
              <a:t>7.</a:t>
            </a:r>
            <a:r>
              <a:rPr lang="en-US" dirty="0"/>
              <a:t> QSO Points:</a:t>
            </a:r>
          </a:p>
          <a:p>
            <a:pPr fontAlgn="base"/>
            <a:r>
              <a:rPr lang="en-US" b="1" dirty="0"/>
              <a:t>7.1.</a:t>
            </a:r>
            <a:r>
              <a:rPr lang="en-US" dirty="0"/>
              <a:t> Contacts within your own ITU zone, as well as QSOs with any IARU-member society HQ station or IARU official (counting as the special multiplier), count one point each.</a:t>
            </a:r>
          </a:p>
          <a:p>
            <a:pPr fontAlgn="base"/>
            <a:r>
              <a:rPr lang="en-US" b="1" dirty="0"/>
              <a:t>7.1.1. </a:t>
            </a:r>
            <a:r>
              <a:rPr lang="en-US" dirty="0"/>
              <a:t>Contacts with a station in the same ITU zone but on a different continent count one point.</a:t>
            </a:r>
          </a:p>
          <a:p>
            <a:pPr fontAlgn="base"/>
            <a:r>
              <a:rPr lang="en-US" b="1" dirty="0"/>
              <a:t>7.2.</a:t>
            </a:r>
            <a:r>
              <a:rPr lang="en-US" dirty="0"/>
              <a:t> Contacts within your continent (but different ITU zone) count three points.</a:t>
            </a:r>
          </a:p>
          <a:p>
            <a:pPr fontAlgn="base"/>
            <a:r>
              <a:rPr lang="en-US" b="1" dirty="0"/>
              <a:t>7.3.</a:t>
            </a:r>
            <a:r>
              <a:rPr lang="en-US" dirty="0"/>
              <a:t> Contacts with a different continent and IARU zone count five points.</a:t>
            </a:r>
          </a:p>
          <a:p>
            <a:endParaRPr lang="en-US" dirty="0"/>
          </a:p>
        </p:txBody>
      </p:sp>
    </p:spTree>
    <p:extLst>
      <p:ext uri="{BB962C8B-B14F-4D97-AF65-F5344CB8AC3E}">
        <p14:creationId xmlns:p14="http://schemas.microsoft.com/office/powerpoint/2010/main" val="1466049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Mults-Mults-Mults</a:t>
            </a:r>
            <a:endParaRPr lang="en-US" dirty="0"/>
          </a:p>
        </p:txBody>
      </p:sp>
      <p:sp>
        <p:nvSpPr>
          <p:cNvPr id="3" name="Content Placeholder 2"/>
          <p:cNvSpPr>
            <a:spLocks noGrp="1"/>
          </p:cNvSpPr>
          <p:nvPr>
            <p:ph idx="1"/>
          </p:nvPr>
        </p:nvSpPr>
        <p:spPr/>
        <p:txBody>
          <a:bodyPr/>
          <a:lstStyle/>
          <a:p>
            <a:pPr fontAlgn="base"/>
            <a:r>
              <a:rPr lang="en-US" b="1" dirty="0"/>
              <a:t>8. </a:t>
            </a:r>
            <a:r>
              <a:rPr lang="en-US" dirty="0"/>
              <a:t>Multipliers: The total number of ITU zones plus IARU member society HQ stations worked on each band (not mode). IARU officials represent a maximum of four multipliers per band (AC, R1, R2 and R3).</a:t>
            </a:r>
          </a:p>
          <a:p>
            <a:pPr fontAlgn="base"/>
            <a:r>
              <a:rPr lang="en-US" b="1" dirty="0"/>
              <a:t>8.1.</a:t>
            </a:r>
            <a:r>
              <a:rPr lang="en-US" dirty="0"/>
              <a:t> IARU member society HQ stations and officials do not count for zone multipliers.</a:t>
            </a:r>
          </a:p>
          <a:p>
            <a:endParaRPr lang="en-US" dirty="0"/>
          </a:p>
        </p:txBody>
      </p:sp>
    </p:spTree>
    <p:extLst>
      <p:ext uri="{BB962C8B-B14F-4D97-AF65-F5344CB8AC3E}">
        <p14:creationId xmlns:p14="http://schemas.microsoft.com/office/powerpoint/2010/main" val="380299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790</Words>
  <Application>Microsoft Office PowerPoint</Application>
  <PresentationFormat>On-screen Show (4:3)</PresentationFormat>
  <Paragraphs>277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IARU Championship</vt:lpstr>
      <vt:lpstr>IARU</vt:lpstr>
      <vt:lpstr>IARU Entry Classes</vt:lpstr>
      <vt:lpstr>IARU Entry Classes</vt:lpstr>
      <vt:lpstr>IARU Entry Classes</vt:lpstr>
      <vt:lpstr>IARU HQ Station</vt:lpstr>
      <vt:lpstr>The IARU Exchange Info</vt:lpstr>
      <vt:lpstr>QSO Points</vt:lpstr>
      <vt:lpstr>Mults-Mults-Mults</vt:lpstr>
      <vt:lpstr>Send it in ASAP!</vt:lpstr>
      <vt:lpstr>ITU Zone Map</vt:lpstr>
      <vt:lpstr>2018 IARU Results</vt:lpstr>
      <vt:lpstr>Some Tips</vt:lpstr>
      <vt:lpstr>N3BB-2018 IARU Rate Chart</vt:lpstr>
      <vt:lpstr>N3BB SO2R Operating Position</vt:lpstr>
      <vt:lpstr>But There’s More!</vt:lpstr>
      <vt:lpstr>NS … Continued</vt:lpstr>
      <vt:lpstr>“Sprint QSY Format” is important</vt:lpstr>
      <vt:lpstr>NS Sprint</vt:lpstr>
      <vt:lpstr>That’s All, Folks!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IARU Championship</dc:title>
  <dc:creator>Jim</dc:creator>
  <cp:lastModifiedBy>Art Suberbielle</cp:lastModifiedBy>
  <cp:revision>25</cp:revision>
  <dcterms:created xsi:type="dcterms:W3CDTF">2019-07-01T15:54:58Z</dcterms:created>
  <dcterms:modified xsi:type="dcterms:W3CDTF">2019-07-04T15:32:25Z</dcterms:modified>
</cp:coreProperties>
</file>